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6" r:id="rId9"/>
    <p:sldId id="267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9"/>
    <p:restoredTop sz="94650"/>
  </p:normalViewPr>
  <p:slideViewPr>
    <p:cSldViewPr snapToGrid="0">
      <p:cViewPr>
        <p:scale>
          <a:sx n="112" d="100"/>
          <a:sy n="112" d="100"/>
        </p:scale>
        <p:origin x="79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2747D-36DD-974D-B73B-C8486B45025E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F712C-75B3-4243-AA6F-6D0D7E562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21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9CD1-1C55-B9EB-A01D-973EEAA49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CDA85-50AC-D629-D108-81AE25460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A6A0C-B66C-F375-CA0A-8B7501A4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93A73-50ED-5F43-AE5C-3A634FD78D2D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4E9A-D955-EBDE-A3FC-7F0E66E0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75D99-51EE-7A32-583B-94DC9809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6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3B03-51D2-B6EA-49A1-84C37C0AD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64F8D-4A4F-5671-9A1D-D209C3534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A0E54-EDC8-8DEE-B593-FE56717BA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119D1-EDC5-ED4D-9565-5C6A9D1813BA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2E1B5-D9FD-96AF-8126-BCF51437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BCAE1-A67B-F3B6-E9AD-F6CBC4FA9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7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22F90-E4A9-A4D3-AB0D-4F70C116F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B34D7-665D-AA48-4409-3CBCF1257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F18D2-6632-21D0-4A22-2B39ED27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C78CA-B0D5-DA41-B565-CA4D3B453A82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2E5F-655B-17E7-B540-96ABCAD97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D44C4-EDD7-4D6E-CAB6-96E5C6BA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2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A309-D001-7BCB-8E02-F171666E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D011A-BD7E-B465-206C-19CB854A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4603E-A8A9-3B84-4A61-ED6049C42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238E-93B9-404F-965E-C4A71F8D3CA1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990F-7E76-9317-CBD9-028F5688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5CD3C-97BF-22AB-1B50-B807997F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C53F-D3D1-4D42-6111-D72E0091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A03FE-6D22-75A0-0527-B37903F86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4EA9B-DEE1-DDE5-1E22-8BA12F6D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018-EB20-CD41-B061-A52F75BE3892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3AB6B-C633-96F6-3B31-DE7BA788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D8945-1811-8E08-AE02-5E5ACDC1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9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3CCB-3784-F4F4-5348-39AB1AA6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66BBA-003B-822F-F153-9DA8646EF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484E2-D2AC-3756-417B-D9AC841A3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07C73-E224-8205-A536-A5654C0C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17CB-440E-CD42-B02B-3712F195F5B5}" type="datetime1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013B6-9BD7-D4B9-66A0-2925B4EB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12C90-A45D-F058-3AB1-70BEA5CA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9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4F3E-0E57-56B4-D52B-9B68DAAD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B7990-E540-41BC-2AF1-F0FEBC5E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9F535-F3BC-07DF-542D-72BC924AF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58266-9FB1-96B7-0444-89B8472ED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BF1444-DF09-51CB-CF98-37EAE6B79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6B63B-C6AD-CF1C-0A08-06BB5943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F912-D0C9-8748-AC39-A17AE4D04DD9}" type="datetime1">
              <a:rPr lang="en-US" smtClean="0"/>
              <a:t>8/18/25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15BD71-BDB6-C573-3790-B04AA6FF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07FB5-38C2-BBCC-9F1D-84448021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3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768A-FBE6-1CAE-72B3-FFA24D39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96F4D-FA63-B96B-23D0-DF6AF8C03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8FAF-B051-DD4F-ACA6-CC6AE0EC31E1}" type="datetime1">
              <a:rPr lang="en-US" smtClean="0"/>
              <a:t>8/18/25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175AA-52B9-9DCD-9EDC-29679EED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20AC2-8F9B-C608-8EEF-F56D3EA8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20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6F348-C838-510B-733A-0AC1AD842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1F6E-0BD0-D844-8B21-4A49A31E4A8B}" type="datetime1">
              <a:rPr lang="en-US" smtClean="0"/>
              <a:t>8/18/25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F4EEB-A68F-C2EE-4E40-9EE01B36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C0A31-7B91-14D5-63C9-908CC357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6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073A-EB88-3BB9-FD09-1C97975B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E9CCD-D94F-A184-8B56-BCB6B510E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CA072-EB34-B2FE-1209-A437AE9BE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0E514-2823-65FF-F1FE-00F14FB4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3C5A6-7007-674D-AB46-920CFF19B49E}" type="datetime1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52CFF-3014-0AD4-95D1-F8DFE7DC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CB06C-BF8A-C362-751C-ACC321E2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071B7-DE0F-160A-1083-5850E08A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E12B5-B77C-37FB-ADCA-28081BB95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CB9A2-834D-38E8-E43D-D4E21F49A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691DF-469C-3CD5-CD37-6E67DD18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8068-2CD7-D24D-8A82-08BD052F636B}" type="datetime1">
              <a:rPr lang="en-US" smtClean="0"/>
              <a:t>8/18/25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7C11F-5A41-8249-7CCB-65E38067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83BE5-C636-8920-E84A-C0259E16A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6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59233-A200-D160-A75B-3E3F7E51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3A924-42CE-C52D-A02E-BF4EAA23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36AE-A63D-D755-D99F-81C9324C9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62870E-DBD8-4345-A17B-9BAF34E75C61}" type="datetime1">
              <a:rPr lang="en-US" smtClean="0"/>
              <a:t>8/18/25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CB620-5038-D830-130D-95B98BF41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41388-4DB7-C713-B958-65C1753D0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C21927-4CAB-5C49-9275-A40367B49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8970-EDB2-8BB2-7057-0A54EA2186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Cyber Attack Countermeasures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4A62D-1CB1-AE3A-1D98-A96A4FD4A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Understanding cryptography and secure communication</a:t>
            </a:r>
          </a:p>
          <a:p>
            <a:r>
              <a:rPr lang="en-US" dirty="0"/>
              <a:t>Presentation number 2</a:t>
            </a:r>
          </a:p>
          <a:p>
            <a:r>
              <a:rPr lang="en-US" dirty="0"/>
              <a:t>Intern: Assil </a:t>
            </a:r>
            <a:r>
              <a:rPr lang="en-US" dirty="0" err="1"/>
              <a:t>Bzal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logo for a security company&#10;&#10;AI-generated content may be incorrect.">
            <a:extLst>
              <a:ext uri="{FF2B5EF4-FFF2-40B4-BE49-F238E27FC236}">
                <a16:creationId xmlns:a16="http://schemas.microsoft.com/office/drawing/2014/main" id="{6814DA7B-9519-9349-4DFD-EC4E1BB68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769" y="466969"/>
            <a:ext cx="2266462" cy="22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00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9FF3-8D59-1CDA-5558-5184B325C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/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71BAA-3337-A454-4F3E-63A70FA11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Cryptography protects secrecy and authenticity</a:t>
            </a:r>
          </a:p>
          <a:p>
            <a:r>
              <a:rPr lang="en-US" dirty="0"/>
              <a:t>Public key systems solve scaling challenges</a:t>
            </a:r>
          </a:p>
          <a:p>
            <a:r>
              <a:rPr lang="en-US" dirty="0"/>
              <a:t>Key exchange &amp; certificates enable trust</a:t>
            </a:r>
          </a:p>
          <a:p>
            <a:r>
              <a:rPr lang="en-US" dirty="0"/>
              <a:t>SSL shows practical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24BB8-70BA-2A19-0F48-0BF6A7EF5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7F28-1776-60D9-A50B-53A2348F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43FC-9376-5532-0D8E-FCD461FE6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Secrets to Security: The Evolution of Cryptography</a:t>
            </a:r>
          </a:p>
          <a:p>
            <a:r>
              <a:rPr lang="en-US" dirty="0"/>
              <a:t>Conventional Cryptography and Its Challenges</a:t>
            </a:r>
          </a:p>
          <a:p>
            <a:r>
              <a:rPr lang="en-US" dirty="0"/>
              <a:t>Public Key Cryptography: Basics, Secrecy, and Digital Signatures</a:t>
            </a:r>
          </a:p>
          <a:p>
            <a:r>
              <a:rPr lang="en-US" dirty="0"/>
              <a:t>Cryptographic Message Exchange and Key Management</a:t>
            </a:r>
          </a:p>
          <a:p>
            <a:r>
              <a:rPr lang="en-US" dirty="0"/>
              <a:t>Secure Communication Protocols: SSL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8617-3324-0E76-1222-FFC42BC7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5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3877-B5F4-F162-969B-F33DA543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CBC mode block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E80E8-F82B-0F80-FAF5-59382B4C9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CBC = Cipher Block Chaining</a:t>
            </a:r>
          </a:p>
          <a:p>
            <a:r>
              <a:rPr lang="en-US" sz="2400" dirty="0"/>
              <a:t>Encrypts data in </a:t>
            </a:r>
            <a:r>
              <a:rPr lang="en-US" sz="2400" b="1" dirty="0"/>
              <a:t>blocks</a:t>
            </a:r>
            <a:endParaRPr lang="en-US" sz="2400" dirty="0"/>
          </a:p>
          <a:p>
            <a:r>
              <a:rPr lang="en-US" sz="2400" dirty="0"/>
              <a:t>Each block depends on the previous block</a:t>
            </a:r>
          </a:p>
          <a:p>
            <a:r>
              <a:rPr lang="en-US" sz="2400" dirty="0"/>
              <a:t>Prevents repeating patterns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EC330-086E-E83E-A18E-D33901CDA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omputer screen shot of a block chain diagram&#10;&#10;AI-generated content may be incorrect.">
            <a:extLst>
              <a:ext uri="{FF2B5EF4-FFF2-40B4-BE49-F238E27FC236}">
                <a16:creationId xmlns:a16="http://schemas.microsoft.com/office/drawing/2014/main" id="{F67C554A-98A6-626C-DB7B-7BC1245B5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950" y="3712600"/>
            <a:ext cx="4522099" cy="28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7FC1-7CCA-37C0-9A50-3B14774AA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cryptography scaling issues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1B04-3A48-AB02-F43C-6871C3641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Symmetric encryption</a:t>
            </a:r>
            <a:r>
              <a:rPr lang="en-US" dirty="0"/>
              <a:t> uses one key for both encryption and decryption.</a:t>
            </a:r>
          </a:p>
          <a:p>
            <a:r>
              <a:rPr lang="en-US" dirty="0"/>
              <a:t>Each pair of users needs a </a:t>
            </a:r>
            <a:r>
              <a:rPr lang="en-US" b="1" dirty="0"/>
              <a:t>unique secret key</a:t>
            </a:r>
            <a:r>
              <a:rPr lang="en-US" dirty="0"/>
              <a:t>.</a:t>
            </a:r>
          </a:p>
          <a:p>
            <a:r>
              <a:rPr lang="en-US" dirty="0"/>
              <a:t>As the number of users grows, the number of required keys grows rapidly.</a:t>
            </a:r>
          </a:p>
          <a:p>
            <a:r>
              <a:rPr lang="en-US" b="1" dirty="0"/>
              <a:t>Formula:</a:t>
            </a:r>
            <a:r>
              <a:rPr lang="en-US" dirty="0"/>
              <a:t> Number of keys = n(n−1)/2</a:t>
            </a:r>
          </a:p>
          <a:p>
            <a:r>
              <a:rPr lang="en-US" dirty="0"/>
              <a:t>Key distribution and management becomes a </a:t>
            </a:r>
            <a:r>
              <a:rPr lang="en-US" b="1" dirty="0"/>
              <a:t>serious challenge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E7143-9AF8-40E2-BC8A-C1E829EA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9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F2EA-7D2D-D710-F187-C56339E0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AC8A5-5D8C-0EBB-8739-836278318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Asymmetric system</a:t>
            </a:r>
            <a:r>
              <a:rPr lang="en-US" dirty="0"/>
              <a:t> → two keys instead of one</a:t>
            </a:r>
          </a:p>
          <a:p>
            <a:r>
              <a:rPr lang="en-US" b="1" dirty="0"/>
              <a:t>Public key</a:t>
            </a:r>
            <a:r>
              <a:rPr lang="en-US" dirty="0"/>
              <a:t>: shared openly, used to encrypt</a:t>
            </a:r>
          </a:p>
          <a:p>
            <a:r>
              <a:rPr lang="en-US" b="1" dirty="0"/>
              <a:t>Private key</a:t>
            </a:r>
            <a:r>
              <a:rPr lang="en-US" dirty="0"/>
              <a:t>: kept secret, used to decrypt</a:t>
            </a:r>
          </a:p>
          <a:p>
            <a:r>
              <a:rPr lang="en-US" dirty="0"/>
              <a:t>Solves the </a:t>
            </a:r>
            <a:r>
              <a:rPr lang="en-US" b="1" dirty="0"/>
              <a:t>scaling issue</a:t>
            </a:r>
            <a:r>
              <a:rPr lang="en-US" dirty="0"/>
              <a:t> of symmetric cryptography</a:t>
            </a:r>
          </a:p>
          <a:p>
            <a:r>
              <a:rPr lang="en-US" dirty="0"/>
              <a:t>Analogy: </a:t>
            </a:r>
            <a:r>
              <a:rPr lang="en-US" b="1" dirty="0"/>
              <a:t>Mailbox</a:t>
            </a:r>
            <a:r>
              <a:rPr lang="en-US" dirty="0"/>
              <a:t> → anyone can drop letters in, only the owner can open</a:t>
            </a:r>
          </a:p>
          <a:p>
            <a:r>
              <a:rPr lang="en-US" dirty="0"/>
              <a:t>Secrecy: Protects messages from eavesdroppers, public key encrypts, private key decrypts, solves key distribution problem</a:t>
            </a:r>
          </a:p>
          <a:p>
            <a:r>
              <a:rPr lang="en-US" dirty="0"/>
              <a:t>Digital signatures: Verifies </a:t>
            </a:r>
            <a:r>
              <a:rPr lang="en-US" b="1" dirty="0"/>
              <a:t>authenticity</a:t>
            </a:r>
            <a:r>
              <a:rPr lang="en-US" dirty="0"/>
              <a:t> of sender, private key signs message, public key verifies signature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C8FE7-554A-AFF3-B697-128E64B3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Public-key cryptography - Wikipedia">
            <a:extLst>
              <a:ext uri="{FF2B5EF4-FFF2-40B4-BE49-F238E27FC236}">
                <a16:creationId xmlns:a16="http://schemas.microsoft.com/office/drawing/2014/main" id="{6103EC68-1378-C9E0-2490-0903C4AB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69875"/>
            <a:ext cx="3175000" cy="311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2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69FE5-2298-A2DE-75E8-9D5F9694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Message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54AE-F35F-D3A0-D7A2-B58B68F88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Combines encryption &amp; signatures</a:t>
            </a:r>
          </a:p>
          <a:p>
            <a:r>
              <a:rPr lang="en-US" dirty="0"/>
              <a:t>Ensures </a:t>
            </a:r>
            <a:r>
              <a:rPr lang="en-US" b="1" dirty="0"/>
              <a:t>confidentiality, integrity, authenticity</a:t>
            </a:r>
            <a:endParaRPr lang="en-US" dirty="0"/>
          </a:p>
          <a:p>
            <a:r>
              <a:rPr lang="en-US" dirty="0"/>
              <a:t>Enables secure communication between parties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DD190-46C1-BE3F-EBD2-382C9047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Public Key Cryptography">
            <a:extLst>
              <a:ext uri="{FF2B5EF4-FFF2-40B4-BE49-F238E27FC236}">
                <a16:creationId xmlns:a16="http://schemas.microsoft.com/office/drawing/2014/main" id="{3FA79EDD-F15F-C0E6-FAAC-4D122C0C2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475" y="3321274"/>
            <a:ext cx="8531050" cy="34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2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08991-15F8-0130-60B1-58D5E518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Diffie-Hellman 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EB7E-EF8A-F931-051E-C83B9C45D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 </a:t>
            </a:r>
            <a:r>
              <a:rPr lang="en-US" b="1" dirty="0"/>
              <a:t>secure key agreement</a:t>
            </a:r>
            <a:r>
              <a:rPr lang="en-US" dirty="0"/>
              <a:t> over insecure channel</a:t>
            </a:r>
          </a:p>
          <a:p>
            <a:r>
              <a:rPr lang="en-US" dirty="0"/>
              <a:t>Both parties create a shared secret without transmitting 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EA9D2-C04D-F15D-14F2-0410C6CE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37CEFC9-C130-3A6E-DA65-4F1A2832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99" r="21628" b="7234"/>
          <a:stretch>
            <a:fillRect/>
          </a:stretch>
        </p:blipFill>
        <p:spPr>
          <a:xfrm>
            <a:off x="3169920" y="2817599"/>
            <a:ext cx="5440680" cy="3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2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37330-1195-ECFF-6B27-A61FE75D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Distribution and Certification Authority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2D7A-C357-48B2-DB33-1C12E54F7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Problem: How do you know a public key really belongs to the person who claims it?</a:t>
            </a:r>
          </a:p>
          <a:p>
            <a:r>
              <a:rPr lang="en-US" sz="2000" b="1" dirty="0"/>
              <a:t>Key Distribution</a:t>
            </a:r>
            <a:r>
              <a:rPr lang="en-US" sz="2000" dirty="0"/>
              <a:t>: securely sharing public keys with users.</a:t>
            </a:r>
          </a:p>
          <a:p>
            <a:r>
              <a:rPr lang="en-US" sz="2000" b="1" dirty="0"/>
              <a:t>Certification Authority (CA)</a:t>
            </a:r>
            <a:r>
              <a:rPr lang="en-US" sz="2000" dirty="0"/>
              <a:t>: trusted third party that verifies identities.</a:t>
            </a:r>
          </a:p>
          <a:p>
            <a:r>
              <a:rPr lang="en-US" sz="2000" dirty="0"/>
              <a:t>CA issues </a:t>
            </a:r>
            <a:r>
              <a:rPr lang="en-US" sz="2000" b="1" dirty="0"/>
              <a:t>digital certificates</a:t>
            </a:r>
            <a:r>
              <a:rPr lang="en-US" sz="2000" dirty="0"/>
              <a:t> linking a person/organization to their public key.</a:t>
            </a:r>
          </a:p>
          <a:p>
            <a:r>
              <a:rPr lang="en-US" sz="2000" dirty="0"/>
              <a:t>Builds a </a:t>
            </a:r>
            <a:r>
              <a:rPr lang="en-US" sz="2000" b="1" dirty="0"/>
              <a:t>chain of trust</a:t>
            </a:r>
            <a:r>
              <a:rPr lang="en-US" sz="2000" dirty="0"/>
              <a:t> across networks (the “PKI” system).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3B9FB-B257-582D-FDF1-66D25789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DAC1038F-AEF5-ABE1-002B-AC42C609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10" y="3825717"/>
            <a:ext cx="3661410" cy="244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7513-FB49-C599-79E6-FE5CE7BE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Sockets Layer (SSL)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A71DD-F31E-DB53-4781-EAB0D478F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Protocol for secure communication on the web</a:t>
            </a:r>
          </a:p>
          <a:p>
            <a:r>
              <a:rPr lang="en-US" dirty="0"/>
              <a:t>Uses </a:t>
            </a:r>
            <a:r>
              <a:rPr lang="en-US" b="1" dirty="0"/>
              <a:t>encryption, key exchange, and digital certificates</a:t>
            </a:r>
            <a:endParaRPr lang="en-US" dirty="0"/>
          </a:p>
          <a:p>
            <a:r>
              <a:rPr lang="en-US" dirty="0"/>
              <a:t>HTTPS = HTTP + SSL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B5809-452E-0F1F-581B-9406E982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21927-4CAB-5C49-9275-A40367B49536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 descr="What is SSL certificate? – Simple explanation for non-tech people –  Officience">
            <a:extLst>
              <a:ext uri="{FF2B5EF4-FFF2-40B4-BE49-F238E27FC236}">
                <a16:creationId xmlns:a16="http://schemas.microsoft.com/office/drawing/2014/main" id="{189AB2A7-A896-A074-97D3-2CB6CCE9B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80" y="2976245"/>
            <a:ext cx="3745230" cy="374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15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396</Words>
  <Application>Microsoft Macintosh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Cyber Attack Countermeasures</vt:lpstr>
      <vt:lpstr>Outline</vt:lpstr>
      <vt:lpstr>CBC mode block cryptography</vt:lpstr>
      <vt:lpstr>Conventional cryptography scaling issues </vt:lpstr>
      <vt:lpstr>Public key cryptography</vt:lpstr>
      <vt:lpstr>Cryptographic Message Exchange</vt:lpstr>
      <vt:lpstr>Diffie-Hellman Key Exchange</vt:lpstr>
      <vt:lpstr>Key Distribution and Certification Authority</vt:lpstr>
      <vt:lpstr>Secure Sockets Layer (SSL)</vt:lpstr>
      <vt:lpstr>Conclusion / 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Macbook</dc:creator>
  <cp:lastModifiedBy>Macbook</cp:lastModifiedBy>
  <cp:revision>2</cp:revision>
  <dcterms:created xsi:type="dcterms:W3CDTF">2025-08-15T11:57:43Z</dcterms:created>
  <dcterms:modified xsi:type="dcterms:W3CDTF">2025-08-18T12:30:28Z</dcterms:modified>
</cp:coreProperties>
</file>